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1" r:id="rId5"/>
    <p:sldId id="284" r:id="rId6"/>
    <p:sldId id="280" r:id="rId7"/>
    <p:sldId id="278" r:id="rId8"/>
    <p:sldId id="261" r:id="rId9"/>
    <p:sldId id="301" r:id="rId10"/>
    <p:sldId id="293" r:id="rId11"/>
    <p:sldId id="294" r:id="rId12"/>
    <p:sldId id="302" r:id="rId13"/>
    <p:sldId id="268" r:id="rId14"/>
    <p:sldId id="266" r:id="rId15"/>
    <p:sldId id="299" r:id="rId16"/>
    <p:sldId id="295" r:id="rId17"/>
    <p:sldId id="296" r:id="rId18"/>
    <p:sldId id="298" r:id="rId19"/>
    <p:sldId id="30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879" autoAdjust="0"/>
  </p:normalViewPr>
  <p:slideViewPr>
    <p:cSldViewPr snapToGrid="0">
      <p:cViewPr>
        <p:scale>
          <a:sx n="97" d="100"/>
          <a:sy n="97" d="100"/>
        </p:scale>
        <p:origin x="149" y="-27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A88D-D4D4-5258-739C-D1E6908F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C7708-4FEF-C0D2-3736-729C08140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E1EF2-1DF7-CE57-EE97-A8721B471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8285-7499-F674-6B2F-B0A2CB6C6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FF40-5A99-7FC0-D07C-4C12EA0DE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F99A6-FD5D-17A4-03AD-17AE2E9D7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D0676-C580-8867-D505-5D40C1722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F34B-E716-21FE-5E1B-2DC52C93D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9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484F-A0FC-A46F-9C0F-52CE8D94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85F78-FC59-DC8E-E41F-896F7F92C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35744-7615-837F-36F3-F4C2DEF3D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5942-F4AF-2536-3052-8BCD5CF1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9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1B9D4-1A25-56A2-F7EF-67A6C9E9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A954F-8AAC-6383-1601-F5D022C26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D694F-613A-7F83-EBCD-7D6B464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AEC5-8A6A-04C5-FBB1-B1AE9B9B6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6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EE8C1-7693-D045-D6AB-4BCB4129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D76CB-E4D8-A1F2-7385-B3E266FDD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171B4-AA8D-69E3-65CA-BEA36079E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00825-2281-2739-D907-E303DD29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2AC4-0A89-04EA-7EFF-141FF630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EB69-72FE-77C7-F883-2906A917C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D0D6F-E0CB-12B8-7657-958B9A9E0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5E079-05B4-1639-EC72-AB9C42F9D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27B9-5D14-3612-A324-D8C8E794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62D18-F86B-C048-1890-93F5D9B67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6BA73-9095-8092-F4F0-CE30326F8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4D616-BF17-38DE-B5B0-CDFA001CD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9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CF397-5D9A-C5DC-0A6D-89AB23B90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334F0-D0C0-9806-F493-98B840D30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C9D98-CAB1-6C13-A10F-744E08939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1854-FF5C-0548-DDCA-73F5D9A23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4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inurl:%22view.shtml%22%20%22Network%20Camera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ircleid.com/posts/hk_the_most_unsafe_doma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johnnymorrow.deviantart.com/art/Hydra-46909770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directarchive.com/2023/01/04/how-to-install-and-use-burp-suite-for-web-application-security-testi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ipakparmar.blogspot.com/2017/09/kali-linux-20172-released-with-powerful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orage.googleapis.com/dvfyuydclyowce/what-tools-do-cyber-security-us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hebluebox-ehc.blogspot.com/p/hacker-tool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hackerwebsecurity.com/demo-port-scanner-nmap-e-zenmap/schermata-da-demo-nmap-e-zenmap-webm-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hackerwebsecurity.com/demo-port-scanner-nmap-e-zenmap/schermata-da-demo-nmap-e-zenmap-webm-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pmy.cn/news/122242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 anchor="b">
            <a:normAutofit/>
          </a:bodyPr>
          <a:lstStyle/>
          <a:p>
            <a:r>
              <a:rPr lang="en-US" dirty="0"/>
              <a:t>Cybersecurity tools &amp; Concepts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6DC1B37C-9C8B-1BE6-35E4-51DB83889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anchor="ctr">
            <a:normAutofit/>
          </a:bodyPr>
          <a:lstStyle/>
          <a:p>
            <a:r>
              <a:rPr lang="en-US"/>
              <a:t>Weekly Learning Reflection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Google dorks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Some important dorks that can be used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A494C57E-6DE5-3E46-CD67-39E9D325EEC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89297913"/>
              </p:ext>
            </p:extLst>
          </p:nvPr>
        </p:nvGraphicFramePr>
        <p:xfrm>
          <a:off x="3483980" y="2615312"/>
          <a:ext cx="7869821" cy="2999274"/>
        </p:xfrm>
        <a:graphic>
          <a:graphicData uri="http://schemas.openxmlformats.org/drawingml/2006/table">
            <a:tbl>
              <a:tblPr firstRow="1" bandRow="1">
                <a:noFill/>
                <a:tableStyleId>{7E9639D4-E3E2-4D34-9284-5A2195B3D0D7}</a:tableStyleId>
              </a:tblPr>
              <a:tblGrid>
                <a:gridCol w="3081360">
                  <a:extLst>
                    <a:ext uri="{9D8B030D-6E8A-4147-A177-3AD203B41FA5}">
                      <a16:colId xmlns:a16="http://schemas.microsoft.com/office/drawing/2014/main" val="67864203"/>
                    </a:ext>
                  </a:extLst>
                </a:gridCol>
                <a:gridCol w="4788461">
                  <a:extLst>
                    <a:ext uri="{9D8B030D-6E8A-4147-A177-3AD203B41FA5}">
                      <a16:colId xmlns:a16="http://schemas.microsoft.com/office/drawing/2014/main" val="1168631813"/>
                    </a:ext>
                  </a:extLst>
                </a:gridCol>
              </a:tblGrid>
              <a:tr h="443030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Dorks</a:t>
                      </a:r>
                    </a:p>
                  </a:txBody>
                  <a:tcPr marL="0" marR="58809" marT="23524" marB="176428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0" marR="58809" marT="23524" marB="176428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515931"/>
                  </a:ext>
                </a:extLst>
              </a:tr>
              <a:tr h="639061">
                <a:tc>
                  <a:txBody>
                    <a:bodyPr/>
                    <a:lstStyle/>
                    <a:p>
                      <a:r>
                        <a:rPr lang="en-US" sz="13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300" b="0" i="0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inurl:"view.shtml" "Network Camera"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Get web applications showing live webcam (online camera) footage.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442385"/>
                  </a:ext>
                </a:extLst>
              </a:tr>
              <a:tr h="639061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site:.hk &amp; inurl:wp-login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Get login pages of WordPress sites ending in the notoriously </a:t>
                      </a:r>
                      <a:r>
                        <a:rPr lang="en-US" sz="1300" b="1" u="sng" cap="none" spc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unsafe domain</a:t>
                      </a: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 “.hk”</a:t>
                      </a:r>
                    </a:p>
                  </a:txBody>
                  <a:tcPr marL="0" marR="58809" marT="23524" marB="1764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09316"/>
                  </a:ext>
                </a:extLst>
              </a:tr>
              <a:tr h="639061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“”index of” inurl:ftp secret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Get FTP servers you want to access containing the keyword “secret”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67659"/>
                  </a:ext>
                </a:extLst>
              </a:tr>
              <a:tr h="639061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"Not for Public Release" + "Confidential" ext:pdf | ext:doc | ext:xlsx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Get links to documents meant to be classified. Some come from governmental websites.</a:t>
                      </a:r>
                    </a:p>
                  </a:txBody>
                  <a:tcPr marL="0" marR="58809" marT="23524" marB="1764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2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Mitre</a:t>
            </a:r>
            <a:r>
              <a:rPr lang="en-US" dirty="0"/>
              <a:t> Attack Framework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D6031A-8385-4D4E-C1E1-408C8DAAD43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r="32965"/>
          <a:stretch>
            <a:fillRect/>
          </a:stretch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lv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/>
              <a:t>What It Is:</a:t>
            </a:r>
            <a:br>
              <a:rPr lang="en-US" altLang="en-US" sz="1700"/>
            </a:br>
            <a:r>
              <a:rPr lang="en-US" altLang="en-US" sz="1700"/>
              <a:t>Open-source matrix mapping adversary behaviors into TTPs (Tactics, Techniques, Procedures)</a:t>
            </a:r>
          </a:p>
          <a:p>
            <a:pPr lv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/>
              <a:t>Blue Team Use:</a:t>
            </a:r>
            <a:br>
              <a:rPr lang="en-US" altLang="en-US" sz="1700"/>
            </a:br>
            <a:r>
              <a:rPr lang="en-US" altLang="en-US" sz="1700"/>
              <a:t>Detect patterns based on known APT procedures</a:t>
            </a:r>
          </a:p>
          <a:p>
            <a:pPr lv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/>
              <a:t>Red Team Use:</a:t>
            </a:r>
            <a:br>
              <a:rPr lang="en-US" altLang="en-US" sz="1700"/>
            </a:br>
            <a:r>
              <a:rPr lang="en-US" altLang="en-US" sz="1700"/>
              <a:t>Simulate known techniques from groups like APT28 or </a:t>
            </a:r>
            <a:r>
              <a:rPr lang="en-US" altLang="en-US" sz="1700" err="1"/>
              <a:t>TeamTNT</a:t>
            </a:r>
            <a:endParaRPr lang="en-US" altLang="en-US" sz="1700"/>
          </a:p>
          <a:p>
            <a:pPr lv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/>
              <a:t>Example Technique:</a:t>
            </a:r>
            <a:br>
              <a:rPr lang="en-US" altLang="en-US" sz="1700"/>
            </a:br>
            <a:r>
              <a:rPr lang="en-US" altLang="en-US" sz="1700"/>
              <a:t>T1059.001 – PowerShell</a:t>
            </a:r>
            <a:br>
              <a:rPr lang="en-US" altLang="en-US" sz="1700"/>
            </a:br>
            <a:r>
              <a:rPr lang="en-US" altLang="en-US" sz="1700"/>
              <a:t>T1087 – Account Discovery</a:t>
            </a:r>
          </a:p>
          <a:p>
            <a:pPr>
              <a:lnSpc>
                <a:spcPct val="140000"/>
              </a:lnSpc>
            </a:pPr>
            <a:endParaRPr lang="en-US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BFAB0-82AB-F5DE-8C85-B6A93CB7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54CEB-F7B1-01AF-6423-F0D80C80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Extra Tools</a:t>
            </a:r>
          </a:p>
        </p:txBody>
      </p:sp>
      <p:pic>
        <p:nvPicPr>
          <p:cNvPr id="10" name="Picture Placeholder 9" descr="A computer screen with a screen with a dragon on it&#10;&#10;AI-generated content may be incorrect.">
            <a:extLst>
              <a:ext uri="{FF2B5EF4-FFF2-40B4-BE49-F238E27FC236}">
                <a16:creationId xmlns:a16="http://schemas.microsoft.com/office/drawing/2014/main" id="{5571583D-E4BC-00FC-ADA8-207089069A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133" r="29133"/>
          <a:stretch/>
        </p:blipFill>
        <p:spPr>
          <a:xfrm>
            <a:off x="12" y="0"/>
            <a:ext cx="4287815" cy="6858000"/>
          </a:xfr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534ECE3-BF5C-334A-D39E-BF1A279ED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cap="none" dirty="0"/>
              <a:t>🔹 Hydra</a:t>
            </a:r>
            <a:br>
              <a:rPr lang="en-US" altLang="en-US" cap="none" dirty="0"/>
            </a:br>
            <a:r>
              <a:rPr lang="en-US" altLang="en-US" cap="none" dirty="0"/>
              <a:t>🔹 </a:t>
            </a:r>
            <a:r>
              <a:rPr lang="en-US" altLang="en-US" cap="none" dirty="0" err="1"/>
              <a:t>Nikto</a:t>
            </a:r>
            <a:br>
              <a:rPr lang="en-US" altLang="en-US" cap="none" dirty="0"/>
            </a:br>
            <a:r>
              <a:rPr lang="en-US" altLang="en-US" cap="none" dirty="0"/>
              <a:t>🔹 Burp Suite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0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AB44-9CA6-D087-74BB-A6179566F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EFE2-C672-6B40-F884-745E2692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Hydra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67149A99-F709-DD1D-E817-6B51C55952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724" r="22724"/>
          <a:stretch/>
        </p:blipFill>
        <p:spPr>
          <a:xfrm>
            <a:off x="0" y="35"/>
            <a:ext cx="4287838" cy="6857930"/>
          </a:xfrm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ED2E456-AEC1-4986-902A-0C25290E87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2426" y="2286000"/>
            <a:ext cx="6241650" cy="34747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Hydra – Password Brute Force Tool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Used to crack login credentials via dictionary attacks.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Supported Protocols: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SSH, FTP, HTTP, RDP, SMB, Telnet, MySQL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Example Command: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bash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hydra -l admin -P rockyou.txt ssh://192.168.1.5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28262-B3CA-737B-2723-0AA81AD0EA3C}"/>
              </a:ext>
            </a:extLst>
          </p:cNvPr>
          <p:cNvSpPr txBox="1"/>
          <p:nvPr/>
        </p:nvSpPr>
        <p:spPr>
          <a:xfrm>
            <a:off x="1828510" y="6657910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johnnymorrow.deviantart.com/art/Hydra-46909770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8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B8A4-9BB6-871E-473B-C8DCC29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B25D-6237-EBC8-E579-38D3062C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 err="1"/>
              <a:t>Nikto</a:t>
            </a:r>
            <a:endParaRPr lang="en-US" dirty="0"/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F986A569-6108-3A2B-0B0B-98E6508323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199" y="2633994"/>
            <a:ext cx="5212079" cy="2918763"/>
          </a:xfr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02FF619-1400-E2EC-E1D6-AFCDE982B19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459795" y="2024780"/>
            <a:ext cx="4894006" cy="413718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Nikto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– Web Server Vulnerability Scanner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Detects insecure files, outdated software, default credentials, and server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misconfigs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Features: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6700+ known vulnerabilities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Checks headers, cookies, SSL/TLS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Command Example: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bash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nikto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-h http://192.168.1.100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Generates a web report of potential web server weaknesses.</a:t>
            </a:r>
          </a:p>
        </p:txBody>
      </p:sp>
    </p:spTree>
    <p:extLst>
      <p:ext uri="{BB962C8B-B14F-4D97-AF65-F5344CB8AC3E}">
        <p14:creationId xmlns:p14="http://schemas.microsoft.com/office/powerpoint/2010/main" val="260185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1B49-B03C-F7C6-25F7-859A361C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11A-6E75-0A24-1FFD-4A745C75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Burp suite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32A687A0-8FA7-2674-7EE9-1D7254C23C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838199" y="2992324"/>
            <a:ext cx="5212079" cy="2202103"/>
          </a:xfrm>
          <a:noFill/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69D06671-4A60-9E21-FB1F-2907C6192C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/>
          <a:p>
            <a:r>
              <a:rPr lang="en-US" sz="1500" b="1" dirty="0"/>
              <a:t>Burp Suite – Web Application Testing Platform</a:t>
            </a:r>
            <a:endParaRPr lang="en-US" sz="1500" dirty="0"/>
          </a:p>
          <a:p>
            <a:r>
              <a:rPr lang="en-US" sz="1500" b="1" dirty="0"/>
              <a:t>Used For:</a:t>
            </a:r>
            <a:endParaRPr lang="en-US" sz="1500" dirty="0"/>
          </a:p>
          <a:p>
            <a:r>
              <a:rPr lang="en-US" sz="1500" dirty="0"/>
              <a:t>Intercept HTTP/HTTPS requests</a:t>
            </a:r>
          </a:p>
          <a:p>
            <a:r>
              <a:rPr lang="en-US" sz="1500" dirty="0"/>
              <a:t>Modify and replay payloads</a:t>
            </a:r>
          </a:p>
          <a:p>
            <a:r>
              <a:rPr lang="en-US" sz="1500" dirty="0"/>
              <a:t>Detect vulnerabilities like XSS, SQLi</a:t>
            </a:r>
          </a:p>
          <a:p>
            <a:r>
              <a:rPr lang="en-US" sz="1500" b="1" dirty="0"/>
              <a:t>Key Modules:</a:t>
            </a:r>
            <a:endParaRPr lang="en-US" sz="1500" dirty="0"/>
          </a:p>
          <a:p>
            <a:r>
              <a:rPr lang="en-US" sz="1500" dirty="0"/>
              <a:t>Proxy (intercept traffic)</a:t>
            </a:r>
          </a:p>
          <a:p>
            <a:r>
              <a:rPr lang="en-US" sz="1500" dirty="0"/>
              <a:t>Repeater (manual payload testing)</a:t>
            </a:r>
          </a:p>
          <a:p>
            <a:r>
              <a:rPr lang="en-US" sz="1500" dirty="0"/>
              <a:t>Scanner </a:t>
            </a:r>
          </a:p>
          <a:p>
            <a:r>
              <a:rPr lang="en-US" sz="1500" dirty="0"/>
              <a:t>Intruder (automated fuzzing)</a:t>
            </a:r>
          </a:p>
          <a:p>
            <a:r>
              <a:rPr lang="en-US" sz="1500" b="1" dirty="0"/>
              <a:t>Example Workflow:</a:t>
            </a:r>
            <a:br>
              <a:rPr lang="en-US" sz="1500" dirty="0"/>
            </a:br>
            <a:r>
              <a:rPr lang="en-US" sz="1500" dirty="0"/>
              <a:t>Login → Intercept with Burp → Replay with modified password → Observe response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5650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CAC6-D51C-763F-3CB7-5F6BA1763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3217B-E564-87F2-410E-38AAB5CB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40125A7B-76EA-9C38-1604-42B6226572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 Accomplished:</a:t>
            </a:r>
            <a:endParaRPr lang="en-US" dirty="0"/>
          </a:p>
          <a:p>
            <a:r>
              <a:rPr lang="en-US" dirty="0"/>
              <a:t>Practiced professional scanning and recon tools</a:t>
            </a:r>
          </a:p>
          <a:p>
            <a:r>
              <a:rPr lang="en-US" dirty="0"/>
              <a:t>Understood attacker mindset via MITRE</a:t>
            </a:r>
          </a:p>
          <a:p>
            <a:r>
              <a:rPr lang="en-US" dirty="0"/>
              <a:t>Enhanced protocol analysis with Wireshark</a:t>
            </a:r>
          </a:p>
          <a:p>
            <a:r>
              <a:rPr lang="en-US" dirty="0"/>
              <a:t>Simulated real-world attack surfaces with Kali tools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F227CB79-9EBC-191A-5C9D-A680EBEF75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136" r="5607" b="-2"/>
          <a:stretch>
            <a:fillRect/>
          </a:stretch>
        </p:blipFill>
        <p:spPr>
          <a:xfrm>
            <a:off x="6459795" y="2024780"/>
            <a:ext cx="4894006" cy="4137189"/>
          </a:xfrm>
          <a:noFill/>
        </p:spPr>
      </p:pic>
    </p:spTree>
    <p:extLst>
      <p:ext uri="{BB962C8B-B14F-4D97-AF65-F5344CB8AC3E}">
        <p14:creationId xmlns:p14="http://schemas.microsoft.com/office/powerpoint/2010/main" val="215071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By: Muhammad Naveed Ul Hassan</a:t>
            </a:r>
          </a:p>
          <a:p>
            <a:r>
              <a:rPr lang="en-US" dirty="0"/>
              <a:t>Institute: KaiRiz Cyber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Video 7" descr="Box Packages">
            <a:extLst>
              <a:ext uri="{FF2B5EF4-FFF2-40B4-BE49-F238E27FC236}">
                <a16:creationId xmlns:a16="http://schemas.microsoft.com/office/drawing/2014/main" id="{EA86B6CA-493B-0EF0-90C7-A0D6265F2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2783" r="31947" b="-1"/>
          <a:stretch>
            <a:fillRect/>
          </a:stretch>
        </p:blipFill>
        <p:spPr>
          <a:xfrm>
            <a:off x="20" y="10"/>
            <a:ext cx="4287818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pPr>
              <a:tabLst>
                <a:tab pos="0" algn="l"/>
              </a:tabLst>
            </a:pPr>
            <a:r>
              <a:rPr lang="en"/>
              <a:t>This presentation reflects on essential cybersecurity tools and concepts. It highlights the functionalities of key tools like Nmap and Wireshark, and covers foundational frameworks such as MITRE ATT&amp;CK. Emphasizing the importance of these tools, this learning experience aims to equip practitioners with the knowledge needed to navigate the evolving cybersecurity landscape.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Cybersecurity Tools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838200" y="2422078"/>
            <a:ext cx="5134335" cy="2849555"/>
          </a:xfr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5DC167-7AE1-3F2E-5EE9-B5CD6545A6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cap="none" dirty="0"/>
              <a:t>Nmap (Advanced Network Mapping)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cap="none" dirty="0"/>
              <a:t>Wireshark (Protocol Analysis &amp; Deep Packet Inspection)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cap="none" dirty="0"/>
              <a:t>MITRE ATT&amp;CK Framework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cap="none" dirty="0"/>
              <a:t>Google Dorking (OSINT)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cap="none" dirty="0"/>
              <a:t>Kali Tools:</a:t>
            </a:r>
            <a:br>
              <a:rPr lang="en-US" altLang="en-US" cap="none" dirty="0"/>
            </a:br>
            <a:r>
              <a:rPr lang="en-US" altLang="en-US" cap="none" dirty="0"/>
              <a:t>🔹 Hydra</a:t>
            </a:r>
            <a:br>
              <a:rPr lang="en-US" altLang="en-US" cap="none" dirty="0"/>
            </a:br>
            <a:r>
              <a:rPr lang="en-US" altLang="en-US" cap="none" dirty="0"/>
              <a:t>🔹 </a:t>
            </a:r>
            <a:r>
              <a:rPr lang="en-US" altLang="en-US" cap="none" dirty="0" err="1"/>
              <a:t>Nikto</a:t>
            </a:r>
            <a:br>
              <a:rPr lang="en-US" altLang="en-US" cap="none" dirty="0"/>
            </a:br>
            <a:r>
              <a:rPr lang="en-US" altLang="en-US" cap="none" dirty="0"/>
              <a:t>🔹 Burp Suite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Nmap - Advanced Network Mapper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b="1"/>
              <a:t>Purpose:</a:t>
            </a:r>
            <a:br>
              <a:rPr lang="en-US" altLang="en-US"/>
            </a:br>
            <a:r>
              <a:rPr lang="en-US" altLang="en-US"/>
              <a:t>Detect hosts, scan ports, fingerprint OS/services, and identify vulnerabilities.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b="1"/>
              <a:t>Key Features:</a:t>
            </a:r>
            <a:endParaRPr lang="en-US" altLang="en-US"/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/>
              <a:t>TCP/UDP scanning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/>
              <a:t>Host discovery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/>
              <a:t>NSE scripting (vulnerability detection)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/>
              <a:t>Service version &amp; OS detection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/>
              <a:t>Custom scan speeds and timeouts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b="1"/>
              <a:t>Use Case:</a:t>
            </a:r>
            <a:endParaRPr lang="en-US" altLang="en-US"/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/>
              <a:t>bash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err="1"/>
              <a:t>nmap</a:t>
            </a:r>
            <a:r>
              <a:rPr lang="en-US" altLang="en-US"/>
              <a:t> -</a:t>
            </a:r>
            <a:r>
              <a:rPr lang="en-US" altLang="en-US" err="1"/>
              <a:t>sS</a:t>
            </a:r>
            <a:r>
              <a:rPr lang="en-US" altLang="en-US"/>
              <a:t> -</a:t>
            </a:r>
            <a:r>
              <a:rPr lang="en-US" altLang="en-US" err="1"/>
              <a:t>sV</a:t>
            </a:r>
            <a:r>
              <a:rPr lang="en-US" altLang="en-US"/>
              <a:t> -O --top-ports 100 -</a:t>
            </a:r>
            <a:r>
              <a:rPr lang="en-US" altLang="en-US" err="1"/>
              <a:t>Pn</a:t>
            </a:r>
            <a:r>
              <a:rPr lang="en-US" altLang="en-US"/>
              <a:t> 192.168.1.1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1" b="-1109"/>
          <a:stretch>
            <a:fillRect/>
          </a:stretch>
        </p:blipFill>
        <p:spPr>
          <a:xfrm>
            <a:off x="6838203" y="2024781"/>
            <a:ext cx="4137189" cy="3937134"/>
          </a:xfrm>
          <a:noFill/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pPr fontAlgn="base"/>
            <a:r>
              <a:rPr lang="en-US" b="1" dirty="0"/>
              <a:t>All the Commands &amp; Flags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038" r="23087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Target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Host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Port Specification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FC054-B3A1-5247-1B03-8EAC4544B290}"/>
              </a:ext>
            </a:extLst>
          </p:cNvPr>
          <p:cNvSpPr txBox="1"/>
          <p:nvPr/>
        </p:nvSpPr>
        <p:spPr>
          <a:xfrm>
            <a:off x="364607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hackerwebsecurity.com/demo-port-scanner-nmap-e-zenmap/schermata-da-demo-nmap-e-zenmap-webm-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6A1E-9773-1B59-4D1C-5A3D3213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B37F-F715-13C5-8293-20BAA53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pPr fontAlgn="base"/>
            <a:r>
              <a:rPr lang="en-US" b="1" dirty="0"/>
              <a:t>All the Commands &amp; Flags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A31205E-9509-75A0-5C2F-F34087A6425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931" r="1873" b="3371"/>
          <a:stretch>
            <a:fillRect/>
          </a:stretch>
        </p:blipFill>
        <p:spPr>
          <a:xfrm>
            <a:off x="591273" y="2105022"/>
            <a:ext cx="5381264" cy="3483667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49F7-B463-D534-6908-AF285F7E677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Service and version Detection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OS detection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Timing and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Timing and performance Switches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NSE Script</a:t>
            </a:r>
          </a:p>
        </p:txBody>
      </p:sp>
    </p:spTree>
    <p:extLst>
      <p:ext uri="{BB962C8B-B14F-4D97-AF65-F5344CB8AC3E}">
        <p14:creationId xmlns:p14="http://schemas.microsoft.com/office/powerpoint/2010/main" val="126787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8B258-09E9-0A2C-4560-4CCA6FD74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3325-7A5D-A375-06E4-E122A1EB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Wireshark – Protocol Analysis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04E6796-6418-23B6-396C-37A8E8B7C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1500" b="1" dirty="0"/>
              <a:t>Purpose:</a:t>
            </a:r>
            <a:br>
              <a:rPr lang="en-US" altLang="en-US" sz="1500" dirty="0"/>
            </a:br>
            <a:r>
              <a:rPr lang="en-US" altLang="en-US" sz="1500" dirty="0"/>
              <a:t>Captures network traffic and decodes protocols for detailed inspection.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1500" b="1" dirty="0"/>
              <a:t>Core Uses:</a:t>
            </a:r>
            <a:endParaRPr lang="en-US" altLang="en-US" sz="1500" dirty="0"/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500" dirty="0"/>
              <a:t>Real-time traffic capture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500" dirty="0"/>
              <a:t>Protocol filtering (http, </a:t>
            </a:r>
            <a:r>
              <a:rPr lang="en-US" altLang="en-US" sz="1500" dirty="0" err="1"/>
              <a:t>tls.handshake</a:t>
            </a:r>
            <a:r>
              <a:rPr lang="en-US" altLang="en-US" sz="1500" dirty="0"/>
              <a:t>, etc.)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500" dirty="0"/>
              <a:t>TLS decryption (with key logging)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500" dirty="0"/>
              <a:t>Protocol hierarchy &amp; conversations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1500" b="1" dirty="0"/>
              <a:t>Example:</a:t>
            </a:r>
            <a:br>
              <a:rPr lang="en-US" altLang="en-US" sz="1500" dirty="0"/>
            </a:br>
            <a:r>
              <a:rPr lang="en-US" altLang="en-US" sz="1500" dirty="0"/>
              <a:t>Captured and analyzed TCP handshake, DNS requests, and TLS cert chain.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3B89DB68-B8A3-E68D-BC89-3B213336B9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335" r="21498"/>
          <a:stretch>
            <a:fillRect/>
          </a:stretch>
        </p:blipFill>
        <p:spPr>
          <a:xfrm>
            <a:off x="6219464" y="1790329"/>
            <a:ext cx="5134335" cy="4113054"/>
          </a:xfrm>
          <a:noFill/>
        </p:spPr>
      </p:pic>
    </p:spTree>
    <p:extLst>
      <p:ext uri="{BB962C8B-B14F-4D97-AF65-F5344CB8AC3E}">
        <p14:creationId xmlns:p14="http://schemas.microsoft.com/office/powerpoint/2010/main" val="9163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4176-F1BA-40B8-B673-A9545DE8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6594-E5EB-5192-6B8D-C68E3E12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Wireshark Guide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9B11CE1D-5497-2047-AE7E-0B952D0AE21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3302"/>
          <a:stretch/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C900-BAA8-82F1-79BE-818B3582A1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TLS/</a:t>
            </a:r>
            <a:r>
              <a:rPr lang="en-US" dirty="0" err="1"/>
              <a:t>SSl</a:t>
            </a:r>
            <a:r>
              <a:rPr lang="en-US" dirty="0"/>
              <a:t> Handshake</a:t>
            </a:r>
          </a:p>
        </p:txBody>
      </p:sp>
    </p:spTree>
    <p:extLst>
      <p:ext uri="{BB962C8B-B14F-4D97-AF65-F5344CB8AC3E}">
        <p14:creationId xmlns:p14="http://schemas.microsoft.com/office/powerpoint/2010/main" val="404211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12F47-2911-37DF-9BD1-D1AFA063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2957-1F55-B63F-4D2A-B2E73ACF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Wireshark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EE24-64F4-2983-4162-F4E298967C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Coloring Rules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4A11E1AE-982B-E50E-1041-DF04C3179C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29387" y="2024780"/>
            <a:ext cx="1954821" cy="4137189"/>
          </a:xfrm>
          <a:noFill/>
        </p:spPr>
      </p:pic>
    </p:spTree>
    <p:extLst>
      <p:ext uri="{BB962C8B-B14F-4D97-AF65-F5344CB8AC3E}">
        <p14:creationId xmlns:p14="http://schemas.microsoft.com/office/powerpoint/2010/main" val="140481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{A379AAE2-9F05-4B4A-ABA1-B05F8C75B57A}TFb73f27a7-0404-48d9-96f8-0ca8d35477ec68e4afe9_win32-7b62b493978d</Template>
  <TotalTime>514</TotalTime>
  <Words>717</Words>
  <Application>Microsoft Office PowerPoint</Application>
  <PresentationFormat>Widescreen</PresentationFormat>
  <Paragraphs>120</Paragraphs>
  <Slides>17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Wingdings</vt:lpstr>
      <vt:lpstr>Custom</vt:lpstr>
      <vt:lpstr>Cybersecurity tools &amp; Concepts</vt:lpstr>
      <vt:lpstr>Introduction</vt:lpstr>
      <vt:lpstr>Cybersecurity Tools</vt:lpstr>
      <vt:lpstr>Nmap - Advanced Network Mapper</vt:lpstr>
      <vt:lpstr>All the Commands &amp; Flags</vt:lpstr>
      <vt:lpstr>All the Commands &amp; Flags</vt:lpstr>
      <vt:lpstr>Wireshark – Protocol Analysis</vt:lpstr>
      <vt:lpstr>Wireshark Guide</vt:lpstr>
      <vt:lpstr>Wireshark Guide</vt:lpstr>
      <vt:lpstr>Google dorks</vt:lpstr>
      <vt:lpstr>Mitre Attack Framework</vt:lpstr>
      <vt:lpstr>Extra Tools</vt:lpstr>
      <vt:lpstr>Hydra</vt:lpstr>
      <vt:lpstr>Nikto</vt:lpstr>
      <vt:lpstr>Burp suite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rana naveed</dc:creator>
  <cp:lastModifiedBy>rana naveed</cp:lastModifiedBy>
  <cp:revision>1</cp:revision>
  <dcterms:created xsi:type="dcterms:W3CDTF">2025-07-25T19:17:32Z</dcterms:created>
  <dcterms:modified xsi:type="dcterms:W3CDTF">2025-07-26T03:52:32Z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